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83ffd23f2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83ffd23f2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83ffd23f2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83ffd23f2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83ffd23f2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83ffd23f2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83ffd23f26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83ffd23f2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Entendiendo a nuestros clientes</a:t>
            </a:r>
            <a:endParaRPr/>
          </a:p>
        </p:txBody>
      </p:sp>
      <p:sp>
        <p:nvSpPr>
          <p:cNvPr id="177" name="Google Shape;177;p18"/>
          <p:cNvSpPr txBox="1"/>
          <p:nvPr>
            <p:ph idx="4294967295" type="subTitle"/>
          </p:nvPr>
        </p:nvSpPr>
        <p:spPr>
          <a:xfrm>
            <a:off x="729438" y="377939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¿Cómo </a:t>
            </a:r>
            <a:r>
              <a:rPr b="1" lang="en-GB" sz="1400">
                <a:solidFill>
                  <a:schemeClr val="lt1"/>
                </a:solidFill>
              </a:rPr>
              <a:t>identificar</a:t>
            </a:r>
            <a:r>
              <a:rPr b="1" lang="en-GB" sz="1400">
                <a:solidFill>
                  <a:schemeClr val="lt1"/>
                </a:solidFill>
              </a:rPr>
              <a:t> grupos en riesgo de abandono?</a:t>
            </a:r>
            <a:endParaRPr b="1"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 txBox="1"/>
          <p:nvPr>
            <p:ph type="title"/>
          </p:nvPr>
        </p:nvSpPr>
        <p:spPr>
          <a:xfrm>
            <a:off x="349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Profundización</a:t>
            </a:r>
            <a:endParaRPr/>
          </a:p>
        </p:txBody>
      </p:sp>
      <p:sp>
        <p:nvSpPr>
          <p:cNvPr id="265" name="Google Shape;265;p27"/>
          <p:cNvSpPr txBox="1"/>
          <p:nvPr>
            <p:ph idx="1" type="body"/>
          </p:nvPr>
        </p:nvSpPr>
        <p:spPr>
          <a:xfrm>
            <a:off x="404550" y="1908300"/>
            <a:ext cx="3681900" cy="29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U</a:t>
            </a:r>
            <a:r>
              <a:rPr lang="en-GB" sz="1100"/>
              <a:t>tilizamos el modelo de </a:t>
            </a:r>
            <a:r>
              <a:rPr b="1" lang="en-GB" sz="1100"/>
              <a:t>K-Means Clustering</a:t>
            </a:r>
            <a:r>
              <a:rPr lang="en-GB" sz="1100"/>
              <a:t> para identificar grupos de clientes con características similares.</a:t>
            </a:r>
            <a:endParaRPr sz="1100"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100"/>
              <a:t>Los resultados actuales muestran </a:t>
            </a:r>
            <a:r>
              <a:rPr b="1" lang="en-GB" sz="1100"/>
              <a:t>tres clusters</a:t>
            </a:r>
            <a:r>
              <a:rPr lang="en-GB" sz="1100"/>
              <a:t> con una distribución desigual. El </a:t>
            </a:r>
            <a:r>
              <a:rPr b="1" lang="en-GB" sz="1100"/>
              <a:t>Cluster 1: 48%</a:t>
            </a:r>
            <a:r>
              <a:rPr lang="en-GB" sz="1100"/>
              <a:t> de los clientes, el </a:t>
            </a:r>
            <a:r>
              <a:rPr b="1" lang="en-GB" sz="1100"/>
              <a:t>Cluster 0: 32%</a:t>
            </a:r>
            <a:r>
              <a:rPr lang="en-GB" sz="1100"/>
              <a:t> y el </a:t>
            </a:r>
            <a:r>
              <a:rPr b="1" lang="en-GB" sz="1100"/>
              <a:t>Cluster 2 el 20%.</a:t>
            </a:r>
            <a:endParaRPr b="1" sz="1100"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-GB" sz="1100"/>
              <a:t>El </a:t>
            </a:r>
            <a:r>
              <a:rPr b="1" lang="en-GB" sz="1100"/>
              <a:t>puntaje del modelo</a:t>
            </a:r>
            <a:r>
              <a:rPr lang="en-GB" sz="1100"/>
              <a:t>, es </a:t>
            </a:r>
            <a:r>
              <a:rPr b="1" lang="en-GB" sz="1100"/>
              <a:t>cercano a cero</a:t>
            </a:r>
            <a:r>
              <a:rPr lang="en-GB" sz="1100"/>
              <a:t>, indica cierto </a:t>
            </a:r>
            <a:r>
              <a:rPr b="1" lang="en-GB" sz="1100"/>
              <a:t>solapamiento entre los clusters</a:t>
            </a:r>
            <a:r>
              <a:rPr lang="en-GB" sz="1100"/>
              <a:t>, especialmente entre el Cluster 0 y el Cluster 2. </a:t>
            </a:r>
            <a:endParaRPr sz="1100"/>
          </a:p>
        </p:txBody>
      </p:sp>
      <p:pic>
        <p:nvPicPr>
          <p:cNvPr id="266" name="Google Shape;26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550" y="1473551"/>
            <a:ext cx="3636250" cy="272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7"/>
          <p:cNvSpPr txBox="1"/>
          <p:nvPr>
            <p:ph type="title"/>
          </p:nvPr>
        </p:nvSpPr>
        <p:spPr>
          <a:xfrm>
            <a:off x="4801550" y="1391625"/>
            <a:ext cx="3893400" cy="267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Clusters de clientes</a:t>
            </a:r>
            <a:endParaRPr b="0" sz="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Conclusiones preliminares</a:t>
            </a:r>
            <a:endParaRPr sz="1200"/>
          </a:p>
        </p:txBody>
      </p:sp>
      <p:sp>
        <p:nvSpPr>
          <p:cNvPr id="273" name="Google Shape;273;p28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Los </a:t>
            </a:r>
            <a:r>
              <a:rPr lang="en-GB" sz="1100">
                <a:solidFill>
                  <a:schemeClr val="lt1"/>
                </a:solidFill>
              </a:rPr>
              <a:t> </a:t>
            </a:r>
            <a:r>
              <a:rPr b="1" lang="en-GB" sz="1100">
                <a:solidFill>
                  <a:schemeClr val="lt1"/>
                </a:solidFill>
              </a:rPr>
              <a:t>resultados del modelo</a:t>
            </a:r>
            <a:r>
              <a:rPr lang="en-GB" sz="1100">
                <a:solidFill>
                  <a:schemeClr val="lt1"/>
                </a:solidFill>
              </a:rPr>
              <a:t> sugieren la oportunidad de </a:t>
            </a:r>
            <a:r>
              <a:rPr b="1" lang="en-GB" sz="1100">
                <a:solidFill>
                  <a:schemeClr val="lt1"/>
                </a:solidFill>
              </a:rPr>
              <a:t>mejorar el rendimiento del modelo</a:t>
            </a:r>
            <a:r>
              <a:rPr lang="en-GB" sz="1100">
                <a:solidFill>
                  <a:schemeClr val="lt1"/>
                </a:solidFill>
              </a:rPr>
              <a:t> mediante enfoques alternativos. Aunque </a:t>
            </a:r>
            <a:r>
              <a:rPr b="1" lang="en-GB" sz="1100">
                <a:solidFill>
                  <a:schemeClr val="lt1"/>
                </a:solidFill>
              </a:rPr>
              <a:t>actualmente no se revelan diferencias significativas entre los grupos de clientes</a:t>
            </a:r>
            <a:r>
              <a:rPr lang="en-GB" sz="1100">
                <a:solidFill>
                  <a:schemeClr val="lt1"/>
                </a:solidFill>
              </a:rPr>
              <a:t>, esto podría deberse a </a:t>
            </a:r>
            <a:r>
              <a:rPr b="1" lang="en-GB" sz="1100">
                <a:solidFill>
                  <a:schemeClr val="lt1"/>
                </a:solidFill>
              </a:rPr>
              <a:t>limitaciones en los datos o a la selección de variables</a:t>
            </a:r>
            <a:r>
              <a:rPr lang="en-GB" sz="1100">
                <a:solidFill>
                  <a:schemeClr val="lt1"/>
                </a:solidFill>
              </a:rPr>
              <a:t>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Nuestro </a:t>
            </a:r>
            <a:r>
              <a:rPr b="1" lang="en-GB" sz="1100">
                <a:solidFill>
                  <a:schemeClr val="lt1"/>
                </a:solidFill>
              </a:rPr>
              <a:t>próximo paso</a:t>
            </a:r>
            <a:r>
              <a:rPr lang="en-GB" sz="1100">
                <a:solidFill>
                  <a:schemeClr val="lt1"/>
                </a:solidFill>
              </a:rPr>
              <a:t> será </a:t>
            </a:r>
            <a:r>
              <a:rPr b="1" lang="en-GB" sz="1100">
                <a:solidFill>
                  <a:schemeClr val="lt1"/>
                </a:solidFill>
              </a:rPr>
              <a:t>buscar fuentes adicionales de información o considerar variables más relevantes que nos permitan crear un modelo más preciso</a:t>
            </a:r>
            <a:r>
              <a:rPr lang="en-GB" sz="1100">
                <a:solidFill>
                  <a:schemeClr val="lt1"/>
                </a:solidFill>
              </a:rPr>
              <a:t>. Al hacerlo, estaremos mejor preparados para identificar con claridad los clusters y desarrollar estrategias efectivas para retener a nuestros clientes en cada grupo.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Gracias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1261795" y="3290100"/>
            <a:ext cx="4438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AutoNum type="arabicPeriod"/>
            </a:pPr>
            <a:r>
              <a:rPr lang="en-GB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Contexto y audiencia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AutoNum type="arabicPeriod"/>
            </a:pPr>
            <a:r>
              <a:rPr lang="en-GB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Hipótesis / Preguntas de interés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AutoNum type="arabicPeriod"/>
            </a:pPr>
            <a:r>
              <a:rPr lang="en-GB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Análisis preliminar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AutoNum type="arabicPeriod"/>
            </a:pPr>
            <a:r>
              <a:rPr lang="en-GB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Profundización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AutoNum type="arabicPeriod"/>
            </a:pPr>
            <a:r>
              <a:rPr lang="en-GB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Conclusiones iniciales</a:t>
            </a:r>
            <a:endParaRPr sz="1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4" name="Google Shape;1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305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Contexto</a:t>
            </a:r>
            <a:endParaRPr/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1295250" y="1908300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En el competitivo mundo de la industria financiera, la </a:t>
            </a:r>
            <a:r>
              <a:rPr b="1" lang="en-GB" sz="1100"/>
              <a:t>retención de clientes</a:t>
            </a:r>
            <a:r>
              <a:rPr lang="en-GB" sz="1100"/>
              <a:t> es </a:t>
            </a:r>
            <a:r>
              <a:rPr b="1" lang="en-GB" sz="1100"/>
              <a:t>esencial</a:t>
            </a:r>
            <a:r>
              <a:rPr lang="en-GB" sz="1100"/>
              <a:t> para el </a:t>
            </a:r>
            <a:r>
              <a:rPr b="1" lang="en-GB" sz="1100"/>
              <a:t>éxito de cualquier banco</a:t>
            </a:r>
            <a:r>
              <a:rPr lang="en-GB" sz="1100"/>
              <a:t>. Nos enfrentamos al </a:t>
            </a:r>
            <a:r>
              <a:rPr b="1" lang="en-GB" sz="1100"/>
              <a:t>desafío crítico de comprender</a:t>
            </a:r>
            <a:r>
              <a:rPr lang="en-GB" sz="1100"/>
              <a:t> y </a:t>
            </a:r>
            <a:r>
              <a:rPr b="1" lang="en-GB" sz="1100"/>
              <a:t>abordar la fuga de clientes </a:t>
            </a:r>
            <a:r>
              <a:rPr lang="en-GB" sz="1100"/>
              <a:t>en nuestra institución financiera. La fuga de clientes no solo implica pérdida de ingresos, sino también una disminución en la confianza del mercado y una erosión de la reputación de nuestro banco.</a:t>
            </a:r>
            <a:endParaRPr sz="1100"/>
          </a:p>
        </p:txBody>
      </p:sp>
      <p:sp>
        <p:nvSpPr>
          <p:cNvPr id="191" name="Google Shape;191;p20"/>
          <p:cNvSpPr txBox="1"/>
          <p:nvPr>
            <p:ph type="title"/>
          </p:nvPr>
        </p:nvSpPr>
        <p:spPr>
          <a:xfrm>
            <a:off x="727650" y="29009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Audiencia</a:t>
            </a:r>
            <a:endParaRPr/>
          </a:p>
        </p:txBody>
      </p:sp>
      <p:sp>
        <p:nvSpPr>
          <p:cNvPr id="192" name="Google Shape;192;p20"/>
          <p:cNvSpPr txBox="1"/>
          <p:nvPr>
            <p:ph idx="1" type="body"/>
          </p:nvPr>
        </p:nvSpPr>
        <p:spPr>
          <a:xfrm>
            <a:off x="1295250" y="356182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La audiencia clave de esta presentación es el </a:t>
            </a:r>
            <a:r>
              <a:rPr b="1" lang="en-GB" sz="1100"/>
              <a:t>directorio de nuestro banco</a:t>
            </a:r>
            <a:r>
              <a:rPr lang="en-GB" sz="1100"/>
              <a:t>. Como líderes y tomadores de decisiones estratégicas, su comprensión y apoyo son esenciales para enfrentar este desafío, su compromiso con la retención de clientes puede marcar la diferencia en nuestro éxito futuro.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Nuestro banco</a:t>
            </a:r>
            <a:endParaRPr/>
          </a:p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722900" y="1783575"/>
            <a:ext cx="7616400" cy="63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Estamos en niveles de abandono todavía saludables, pero que hay que monitorear y seguir de cerca para no siga creciendo</a:t>
            </a:r>
            <a:endParaRPr sz="1100"/>
          </a:p>
        </p:txBody>
      </p:sp>
      <p:sp>
        <p:nvSpPr>
          <p:cNvPr id="199" name="Google Shape;199;p21"/>
          <p:cNvSpPr txBox="1"/>
          <p:nvPr/>
        </p:nvSpPr>
        <p:spPr>
          <a:xfrm>
            <a:off x="9923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Clientes</a:t>
            </a:r>
            <a:endParaRPr b="1"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1"/>
          <p:cNvSpPr txBox="1"/>
          <p:nvPr/>
        </p:nvSpPr>
        <p:spPr>
          <a:xfrm>
            <a:off x="7229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10</a:t>
            </a: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1" name="Google Shape;201;p21"/>
          <p:cNvCxnSpPr/>
          <p:nvPr/>
        </p:nvCxnSpPr>
        <p:spPr>
          <a:xfrm>
            <a:off x="32243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02" name="Google Shape;202;p21"/>
          <p:cNvSpPr txBox="1"/>
          <p:nvPr/>
        </p:nvSpPr>
        <p:spPr>
          <a:xfrm>
            <a:off x="36876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Clientes actuales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3" name="Google Shape;203;p21"/>
          <p:cNvSpPr txBox="1"/>
          <p:nvPr/>
        </p:nvSpPr>
        <p:spPr>
          <a:xfrm>
            <a:off x="34182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8,5</a:t>
            </a: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21"/>
          <p:cNvSpPr txBox="1"/>
          <p:nvPr/>
        </p:nvSpPr>
        <p:spPr>
          <a:xfrm>
            <a:off x="3537900" y="38861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Total de clientes que todavía tienen algún tipo de actividad en el banco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5" name="Google Shape;205;p21"/>
          <p:cNvCxnSpPr/>
          <p:nvPr/>
        </p:nvCxnSpPr>
        <p:spPr>
          <a:xfrm>
            <a:off x="5919650" y="2706500"/>
            <a:ext cx="0" cy="1832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06" name="Google Shape;206;p21"/>
          <p:cNvSpPr txBox="1"/>
          <p:nvPr/>
        </p:nvSpPr>
        <p:spPr>
          <a:xfrm>
            <a:off x="6382900" y="2706495"/>
            <a:ext cx="17688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Churn</a:t>
            </a:r>
            <a:endParaRPr b="1"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6113500" y="2931545"/>
            <a:ext cx="23076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19%</a:t>
            </a:r>
            <a:endParaRPr b="1" sz="4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6233200" y="3914175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Porcentaje de clientes que ya abandonaron el banco y no se pueden recuperar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21"/>
          <p:cNvSpPr txBox="1"/>
          <p:nvPr/>
        </p:nvSpPr>
        <p:spPr>
          <a:xfrm>
            <a:off x="923275" y="3886150"/>
            <a:ext cx="20682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Cartera total de clientes desde el inicio de operaciones</a:t>
            </a:r>
            <a:endParaRPr b="1"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Hipótesis y preguntas de interés</a:t>
            </a:r>
            <a:endParaRPr/>
          </a:p>
        </p:txBody>
      </p:sp>
      <p:sp>
        <p:nvSpPr>
          <p:cNvPr id="215" name="Google Shape;215;p22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6" name="Google Shape;216;p22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Las variables demográficas tipo género, edad, estado civil y nivel de ingresos pueden tener relación con el nivel de abandono de los clientes del banco.</a:t>
            </a:r>
            <a:endParaRPr sz="1100"/>
          </a:p>
        </p:txBody>
      </p:sp>
      <p:sp>
        <p:nvSpPr>
          <p:cNvPr id="217" name="Google Shape;217;p22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8" name="Google Shape;218;p22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Los clientes tienen distintas categorías y distintos tipos de tarjetas en el Banco, y son aquellos que de menor categoría los que tienen mayor riesgo de abandono</a:t>
            </a:r>
            <a:endParaRPr sz="1100"/>
          </a:p>
        </p:txBody>
      </p:sp>
      <p:sp>
        <p:nvSpPr>
          <p:cNvPr id="219" name="Google Shape;219;p22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20" name="Google Shape;220;p22"/>
          <p:cNvSpPr txBox="1"/>
          <p:nvPr>
            <p:ph idx="1" type="body"/>
          </p:nvPr>
        </p:nvSpPr>
        <p:spPr>
          <a:xfrm>
            <a:off x="5529487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Se pueden encontrar grupos de clientes similares para los cuales se pueden implementar distintas acciones comerciales o de marketing para favorecer su retención</a:t>
            </a:r>
            <a:endParaRPr sz="1100"/>
          </a:p>
        </p:txBody>
      </p:sp>
      <p:sp>
        <p:nvSpPr>
          <p:cNvPr id="221" name="Google Shape;221;p22"/>
          <p:cNvSpPr txBox="1"/>
          <p:nvPr>
            <p:ph idx="1" type="body"/>
          </p:nvPr>
        </p:nvSpPr>
        <p:spPr>
          <a:xfrm>
            <a:off x="5529487" y="20549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El nivel de abandono está relacionado con la cantidad de contactos de los usuarios en los últimos 12 meses</a:t>
            </a:r>
            <a:endParaRPr b="1" sz="1050">
              <a:solidFill>
                <a:srgbClr val="569CD6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22" name="Google Shape;222;p22"/>
          <p:cNvSpPr/>
          <p:nvPr/>
        </p:nvSpPr>
        <p:spPr>
          <a:xfrm>
            <a:off x="51439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 txBox="1"/>
          <p:nvPr>
            <p:ph type="title"/>
          </p:nvPr>
        </p:nvSpPr>
        <p:spPr>
          <a:xfrm>
            <a:off x="2735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Análisis preliminar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01 - Demografía</a:t>
            </a:r>
            <a:endParaRPr b="0"/>
          </a:p>
        </p:txBody>
      </p:sp>
      <p:sp>
        <p:nvSpPr>
          <p:cNvPr id="228" name="Google Shape;228;p23"/>
          <p:cNvSpPr txBox="1"/>
          <p:nvPr>
            <p:ph idx="1" type="body"/>
          </p:nvPr>
        </p:nvSpPr>
        <p:spPr>
          <a:xfrm>
            <a:off x="273525" y="2288500"/>
            <a:ext cx="41013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Tenemos una cartera de 10K clientes con:</a:t>
            </a:r>
            <a:endParaRPr sz="1100"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Edad de 46 en promedio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53% de género femenino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2 personas a cargo en promedio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&lt; 3 años de antigüedad en el banco en promedio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46% de estado civil casados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51% de educación avanzada o superior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54% de ingresos &gt; $40K por año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Es una </a:t>
            </a:r>
            <a:r>
              <a:rPr b="1" lang="en-GB" sz="1100"/>
              <a:t>cartera mixta</a:t>
            </a:r>
            <a:r>
              <a:rPr lang="en-GB" sz="1100"/>
              <a:t>, por lo que no hay un perfil predominante de cliente por sobre otro. </a:t>
            </a:r>
            <a:r>
              <a:rPr b="1" lang="en-GB" sz="1100"/>
              <a:t>Tampoco existe un mayor nivel de abandono si segmentamos por estas variables</a:t>
            </a:r>
            <a:r>
              <a:rPr lang="en-GB" sz="1100"/>
              <a:t>.</a:t>
            </a:r>
            <a:endParaRPr sz="1100"/>
          </a:p>
        </p:txBody>
      </p:sp>
      <p:pic>
        <p:nvPicPr>
          <p:cNvPr id="229" name="Google Shape;2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325" y="3290125"/>
            <a:ext cx="1670325" cy="178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1100" y="1118325"/>
            <a:ext cx="4201925" cy="207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4125" y="3238825"/>
            <a:ext cx="2814449" cy="1882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3"/>
          <p:cNvSpPr txBox="1"/>
          <p:nvPr>
            <p:ph type="title"/>
          </p:nvPr>
        </p:nvSpPr>
        <p:spPr>
          <a:xfrm>
            <a:off x="4941000" y="981200"/>
            <a:ext cx="3893400" cy="267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Clientes por categoría de ingreso</a:t>
            </a:r>
            <a:endParaRPr b="0" sz="800"/>
          </a:p>
        </p:txBody>
      </p:sp>
      <p:sp>
        <p:nvSpPr>
          <p:cNvPr id="233" name="Google Shape;233;p23"/>
          <p:cNvSpPr txBox="1"/>
          <p:nvPr>
            <p:ph type="title"/>
          </p:nvPr>
        </p:nvSpPr>
        <p:spPr>
          <a:xfrm>
            <a:off x="4661100" y="3199750"/>
            <a:ext cx="2777400" cy="267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% Clientes por nivel de educación</a:t>
            </a:r>
            <a:endParaRPr b="0" sz="800"/>
          </a:p>
        </p:txBody>
      </p:sp>
      <p:sp>
        <p:nvSpPr>
          <p:cNvPr id="234" name="Google Shape;234;p23"/>
          <p:cNvSpPr txBox="1"/>
          <p:nvPr>
            <p:ph type="title"/>
          </p:nvPr>
        </p:nvSpPr>
        <p:spPr>
          <a:xfrm>
            <a:off x="7372325" y="3199750"/>
            <a:ext cx="1670400" cy="267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Distribución de género</a:t>
            </a:r>
            <a:endParaRPr b="0" sz="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2450" y="1083025"/>
            <a:ext cx="3338710" cy="1725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4"/>
          <p:cNvSpPr txBox="1"/>
          <p:nvPr>
            <p:ph type="title"/>
          </p:nvPr>
        </p:nvSpPr>
        <p:spPr>
          <a:xfrm>
            <a:off x="273525" y="11662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Análisis preliminar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02 - Tipo de clientes</a:t>
            </a:r>
            <a:endParaRPr b="0"/>
          </a:p>
        </p:txBody>
      </p:sp>
      <p:sp>
        <p:nvSpPr>
          <p:cNvPr id="241" name="Google Shape;241;p24"/>
          <p:cNvSpPr txBox="1"/>
          <p:nvPr>
            <p:ph idx="1" type="body"/>
          </p:nvPr>
        </p:nvSpPr>
        <p:spPr>
          <a:xfrm>
            <a:off x="273525" y="2040050"/>
            <a:ext cx="3893400" cy="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Existen </a:t>
            </a:r>
            <a:r>
              <a:rPr b="1" lang="en-GB" sz="1100"/>
              <a:t>4 categorías</a:t>
            </a:r>
            <a:r>
              <a:rPr lang="en-GB" sz="1100"/>
              <a:t> de tarjetas dentro del Banco. El </a:t>
            </a:r>
            <a:r>
              <a:rPr b="1" lang="en-GB" sz="1100"/>
              <a:t>93% de nuestros clientes</a:t>
            </a:r>
            <a:r>
              <a:rPr lang="en-GB" sz="1100"/>
              <a:t> corresponden a la </a:t>
            </a:r>
            <a:r>
              <a:rPr b="1" lang="en-GB" sz="1100"/>
              <a:t>categoría Blue</a:t>
            </a:r>
            <a:r>
              <a:rPr lang="en-GB" sz="1100"/>
              <a:t>. </a:t>
            </a:r>
            <a:r>
              <a:rPr b="1" lang="en-GB" sz="1100"/>
              <a:t>Ninguna</a:t>
            </a:r>
            <a:r>
              <a:rPr lang="en-GB" sz="1100"/>
              <a:t> de ellas tiene </a:t>
            </a:r>
            <a:r>
              <a:rPr b="1" lang="en-GB" sz="1100"/>
              <a:t>mayor proporción de abandono.</a:t>
            </a:r>
            <a:endParaRPr b="1" sz="1100"/>
          </a:p>
        </p:txBody>
      </p:sp>
      <p:sp>
        <p:nvSpPr>
          <p:cNvPr id="242" name="Google Shape;242;p24"/>
          <p:cNvSpPr txBox="1"/>
          <p:nvPr>
            <p:ph type="title"/>
          </p:nvPr>
        </p:nvSpPr>
        <p:spPr>
          <a:xfrm>
            <a:off x="4941000" y="954725"/>
            <a:ext cx="3893400" cy="267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% de Categoría de </a:t>
            </a:r>
            <a:r>
              <a:rPr lang="en-GB" sz="800"/>
              <a:t>Clientes (por tipo de tarjeta)</a:t>
            </a:r>
            <a:endParaRPr b="0" sz="800"/>
          </a:p>
        </p:txBody>
      </p:sp>
      <p:pic>
        <p:nvPicPr>
          <p:cNvPr id="243" name="Google Shape;2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25" y="3055675"/>
            <a:ext cx="9006148" cy="2021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4"/>
          <p:cNvSpPr txBox="1"/>
          <p:nvPr>
            <p:ph type="title"/>
          </p:nvPr>
        </p:nvSpPr>
        <p:spPr>
          <a:xfrm>
            <a:off x="2697075" y="2831600"/>
            <a:ext cx="3893400" cy="267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Abandono de clientes por categoría</a:t>
            </a:r>
            <a:endParaRPr b="0" sz="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6225" y="1513450"/>
            <a:ext cx="4215075" cy="270969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5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Análisis preliminar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03 - </a:t>
            </a:r>
            <a:r>
              <a:rPr b="0" lang="en-GB" sz="1600"/>
              <a:t>Relación contactos/abandono</a:t>
            </a:r>
            <a:endParaRPr b="0" sz="1600"/>
          </a:p>
        </p:txBody>
      </p:sp>
      <p:sp>
        <p:nvSpPr>
          <p:cNvPr id="251" name="Google Shape;251;p25"/>
          <p:cNvSpPr txBox="1"/>
          <p:nvPr>
            <p:ph idx="1" type="body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El uso de boxplots revela una </a:t>
            </a:r>
            <a:r>
              <a:rPr b="1" lang="en-GB" sz="1100"/>
              <a:t>posible influencia del número de contactos de los clientes en el abandono</a:t>
            </a:r>
            <a:r>
              <a:rPr lang="en-GB" sz="1100"/>
              <a:t>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100"/>
              <a:t> Aquellos que abandonan muestran una mediana de contactos más alta y más del 50% tienen más contacto</a:t>
            </a:r>
            <a:r>
              <a:rPr lang="en-GB" sz="1100"/>
              <a:t>s (3-6) que los que permanecen. Esto sugiere que los </a:t>
            </a:r>
            <a:r>
              <a:rPr b="1" lang="en-GB" sz="1100"/>
              <a:t>múltiples contactos</a:t>
            </a:r>
            <a:r>
              <a:rPr lang="en-GB" sz="1100"/>
              <a:t> podrían representar </a:t>
            </a:r>
            <a:r>
              <a:rPr b="1" lang="en-GB" sz="1100"/>
              <a:t>fricciones en lugar de experiencias positivas.</a:t>
            </a:r>
            <a:endParaRPr b="1" sz="1100"/>
          </a:p>
        </p:txBody>
      </p:sp>
      <p:sp>
        <p:nvSpPr>
          <p:cNvPr id="252" name="Google Shape;252;p25"/>
          <p:cNvSpPr txBox="1"/>
          <p:nvPr>
            <p:ph type="title"/>
          </p:nvPr>
        </p:nvSpPr>
        <p:spPr>
          <a:xfrm>
            <a:off x="5051850" y="1365150"/>
            <a:ext cx="3893400" cy="267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	Contactos por clientes últimos 12 meses - Existentes vs Churners </a:t>
            </a:r>
            <a:endParaRPr b="0" sz="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 txBox="1"/>
          <p:nvPr>
            <p:ph type="title"/>
          </p:nvPr>
        </p:nvSpPr>
        <p:spPr>
          <a:xfrm>
            <a:off x="730000" y="1318650"/>
            <a:ext cx="6206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Profundización</a:t>
            </a:r>
            <a:endParaRPr/>
          </a:p>
        </p:txBody>
      </p:sp>
      <p:sp>
        <p:nvSpPr>
          <p:cNvPr id="258" name="Google Shape;258;p26"/>
          <p:cNvSpPr txBox="1"/>
          <p:nvPr>
            <p:ph idx="1" type="body"/>
          </p:nvPr>
        </p:nvSpPr>
        <p:spPr>
          <a:xfrm>
            <a:off x="4572000" y="1790100"/>
            <a:ext cx="4798200" cy="30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Variables </a:t>
            </a:r>
            <a:r>
              <a:rPr b="1" lang="en-GB" sz="1100"/>
              <a:t>numéricas</a:t>
            </a:r>
            <a:r>
              <a:rPr b="1" lang="en-GB" sz="1100"/>
              <a:t>  </a:t>
            </a:r>
            <a:r>
              <a:rPr lang="en-GB" sz="1100"/>
              <a:t>para profundizar:</a:t>
            </a:r>
            <a:endParaRPr sz="1100"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‘Months_on_book'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 'Total_Relationship_Count'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 'Months_Inactive_12_mon'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 'Contacts_Count_12_mon'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 'Credit_Limit'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'Total_Revolving_Bal'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 'Avg_Utilization_Ratio'</a:t>
            </a:r>
            <a:endParaRPr sz="1100"/>
          </a:p>
        </p:txBody>
      </p:sp>
      <p:sp>
        <p:nvSpPr>
          <p:cNvPr id="259" name="Google Shape;259;p26"/>
          <p:cNvSpPr txBox="1"/>
          <p:nvPr>
            <p:ph idx="1" type="body"/>
          </p:nvPr>
        </p:nvSpPr>
        <p:spPr>
          <a:xfrm>
            <a:off x="785550" y="1908300"/>
            <a:ext cx="2901000" cy="29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Las </a:t>
            </a:r>
            <a:r>
              <a:rPr b="1" lang="en-GB" sz="1100"/>
              <a:t>variables categóricas no están proporcionando una comprensión clara de nuestros clientes</a:t>
            </a:r>
            <a:r>
              <a:rPr lang="en-GB" sz="1100"/>
              <a:t> ni permitiendo la identificación de grupos similares. Sin embargo, las </a:t>
            </a:r>
            <a:r>
              <a:rPr b="1" lang="en-GB" sz="1100"/>
              <a:t>variables numéricas</a:t>
            </a:r>
            <a:r>
              <a:rPr lang="en-GB" sz="1100"/>
              <a:t> (asociadas con el comportamiento transaccional de los clientes dentro del banco) </a:t>
            </a:r>
            <a:r>
              <a:rPr b="1" lang="en-GB" sz="1100"/>
              <a:t>muestran un potencial significativo para entender el comportamiento del cliente en el banco y crear grupos más efectivos</a:t>
            </a:r>
            <a:r>
              <a:rPr lang="en-GB" sz="1100"/>
              <a:t>.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